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jVjc4+7x60QkDpIc1HE8bZQw4E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3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3092" y="0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917422"/>
            <a:ext cx="3077739" cy="471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:notes"/>
          <p:cNvSpPr txBox="1">
            <a:spLocks noGrp="1"/>
          </p:cNvSpPr>
          <p:nvPr>
            <p:ph type="sldNum" idx="12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25" tIns="47100" rIns="94225" bIns="471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3872484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91425" rIns="45700" bIns="91425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0" name="Google Shape;90;p13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8" name="Google Shape;28;p4"/>
          <p:cNvCxnSpPr/>
          <p:nvPr/>
        </p:nvCxnSpPr>
        <p:spPr>
          <a:xfrm rot="10800000">
            <a:off x="8386842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9" name="Google Shape;29;p4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rotWithShape="1">
            <a:blip r:embed="rId2">
              <a:alphaModFix/>
            </a:blip>
            <a:tile tx="-133350" ty="-6350" sx="50000" sy="50000" flip="none" algn="tl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6" name="Google Shape;36;p5"/>
          <p:cNvCxnSpPr/>
          <p:nvPr/>
        </p:nvCxnSpPr>
        <p:spPr>
          <a:xfrm rot="10800000">
            <a:off x="8386842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" name="Google Shape;37;p5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rotWithShape="1">
            <a:blip r:embed="rId2">
              <a:alphaModFix/>
            </a:blip>
            <a:tile tx="-133350" ty="-6350" sx="50000" sy="50000" flip="none" algn="tl"/>
          </a:blip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2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3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50" tIns="45700" rIns="137150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 b="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4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marL="1371600" lvl="2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2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C1DF87"/>
          </a:solidFill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7" name="Google Shape;77;p11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sz="22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2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 txBox="1">
            <a:spLocks noGrp="1"/>
          </p:cNvSpPr>
          <p:nvPr>
            <p:ph type="title"/>
          </p:nvPr>
        </p:nvSpPr>
        <p:spPr>
          <a:xfrm>
            <a:off x="767997" y="643467"/>
            <a:ext cx="2968511" cy="557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</a:pPr>
            <a:r>
              <a:rPr lang="en-US" sz="2800" dirty="0"/>
              <a:t>MILTON FIRE &amp; RESCUE ORGANIZATIONAL CHART</a:t>
            </a:r>
            <a:endParaRPr sz="2800" dirty="0"/>
          </a:p>
        </p:txBody>
      </p:sp>
      <p:sp>
        <p:nvSpPr>
          <p:cNvPr id="97" name="Google Shape;97;p1" descr="Hierarchy Level 1"/>
          <p:cNvSpPr/>
          <p:nvPr/>
        </p:nvSpPr>
        <p:spPr>
          <a:xfrm>
            <a:off x="5111016" y="824452"/>
            <a:ext cx="5124986" cy="425431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250" tIns="8250" rIns="8250" bIns="82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Jason Long</a:t>
            </a:r>
            <a:br>
              <a:rPr lang="en-US" sz="13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Chief 8501</a:t>
            </a:r>
            <a:endParaRPr sz="1300" b="0" i="0" u="none" strike="noStrike" cap="none" dirty="0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98" name="Google Shape;98;p1" descr="Hierarchy Sub Level"/>
          <p:cNvSpPr/>
          <p:nvPr/>
        </p:nvSpPr>
        <p:spPr>
          <a:xfrm>
            <a:off x="5111017" y="1559983"/>
            <a:ext cx="1875245" cy="425431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250" tIns="8250" rIns="8250" bIns="82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Emily McQueary</a:t>
            </a:r>
            <a:br>
              <a:rPr lang="en-US" sz="13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President/Treasurer 572</a:t>
            </a:r>
            <a:endParaRPr/>
          </a:p>
        </p:txBody>
      </p:sp>
      <p:sp>
        <p:nvSpPr>
          <p:cNvPr id="99" name="Google Shape;99;p1" descr="Hierarchy Level 2 Item 1"/>
          <p:cNvSpPr/>
          <p:nvPr/>
        </p:nvSpPr>
        <p:spPr>
          <a:xfrm>
            <a:off x="3829769" y="2797666"/>
            <a:ext cx="1188000" cy="96693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Justin McQueary</a:t>
            </a:r>
            <a:br>
              <a:rPr lang="en-US" sz="13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Major 8503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455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Maintenance</a:t>
            </a:r>
            <a:endParaRPr sz="1300" b="0" i="0" u="none" strike="noStrike" cap="none" dirty="0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0" name="Google Shape;100;p1" descr="Hierarchy Level 2 Item 2"/>
          <p:cNvSpPr/>
          <p:nvPr/>
        </p:nvSpPr>
        <p:spPr>
          <a:xfrm>
            <a:off x="5111014" y="2797666"/>
            <a:ext cx="1188000" cy="966938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Andrew Stark Captain 8504</a:t>
            </a:r>
            <a:br>
              <a:rPr lang="en-US" sz="13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Training &amp; Maintenance</a:t>
            </a:r>
            <a:endParaRPr dirty="0"/>
          </a:p>
        </p:txBody>
      </p:sp>
      <p:sp>
        <p:nvSpPr>
          <p:cNvPr id="101" name="Google Shape;101;p1" descr="Hierarchy Level 3 Item 2"/>
          <p:cNvSpPr/>
          <p:nvPr/>
        </p:nvSpPr>
        <p:spPr>
          <a:xfrm>
            <a:off x="5117206" y="4907860"/>
            <a:ext cx="1165830" cy="585467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STATION 2</a:t>
            </a:r>
            <a:br>
              <a:rPr lang="en-US" sz="1300" b="1" i="0" u="none" strike="noStrike" cap="none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 sz="1300" b="0" i="0" u="none" strike="noStrike" cap="none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2" name="Google Shape;102;p1" descr="Hierarchy Level 2 Item 3"/>
          <p:cNvSpPr/>
          <p:nvPr/>
        </p:nvSpPr>
        <p:spPr>
          <a:xfrm>
            <a:off x="6392263" y="2797665"/>
            <a:ext cx="1188000" cy="967999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Jaye Withrow Captain 8505</a:t>
            </a:r>
            <a:br>
              <a:rPr lang="en-US" sz="13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Stations &amp; Upkeep </a:t>
            </a:r>
            <a:endParaRPr dirty="0"/>
          </a:p>
        </p:txBody>
      </p:sp>
      <p:sp>
        <p:nvSpPr>
          <p:cNvPr id="103" name="Google Shape;103;p1" descr="Hierarchy Level 2 Item 4"/>
          <p:cNvSpPr/>
          <p:nvPr/>
        </p:nvSpPr>
        <p:spPr>
          <a:xfrm>
            <a:off x="7673510" y="2797666"/>
            <a:ext cx="1188000" cy="976312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dirty="0">
                <a:latin typeface="Twentieth Century"/>
                <a:ea typeface="Twentieth Century"/>
                <a:cs typeface="Twentieth Century"/>
                <a:sym typeface="Twentieth Century"/>
              </a:rPr>
              <a:t>Trey Scholl</a:t>
            </a:r>
            <a:r>
              <a:rPr lang="en-US" sz="1300" b="1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Captain 8506</a:t>
            </a:r>
            <a:br>
              <a:rPr lang="en-US" sz="13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Gear &amp; Equipment</a:t>
            </a:r>
            <a:endParaRPr sz="1300" b="0" i="0" u="none" strike="noStrike" cap="none" dirty="0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4" name="Google Shape;104;p1" descr="Hierarchy Level 2 Item 5"/>
          <p:cNvSpPr/>
          <p:nvPr/>
        </p:nvSpPr>
        <p:spPr>
          <a:xfrm>
            <a:off x="8954757" y="2797666"/>
            <a:ext cx="1188000" cy="976312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Cody Killingsworth Lieutenant 8507</a:t>
            </a:r>
            <a:br>
              <a:rPr lang="en-US" sz="13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Safety </a:t>
            </a:r>
            <a:endParaRPr dirty="0"/>
          </a:p>
        </p:txBody>
      </p:sp>
      <p:sp>
        <p:nvSpPr>
          <p:cNvPr id="105" name="Google Shape;105;p1" descr="Hierarchy Level 2 Item 6"/>
          <p:cNvSpPr/>
          <p:nvPr/>
        </p:nvSpPr>
        <p:spPr>
          <a:xfrm>
            <a:off x="10236002" y="2797666"/>
            <a:ext cx="1188000" cy="976312"/>
          </a:xfrm>
          <a:prstGeom prst="rect">
            <a:avLst/>
          </a:prstGeom>
          <a:solidFill>
            <a:srgbClr val="FFC0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Andrew Vogt</a:t>
            </a:r>
            <a:br>
              <a:rPr lang="en-US" sz="1300" b="0" i="0" u="none" strike="noStrike" cap="none" dirty="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Lieutenant 8508 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455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0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Radio &amp; Wiring</a:t>
            </a:r>
            <a:endParaRPr sz="1300" b="0" i="0" u="none" strike="noStrike" cap="none" dirty="0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cxnSp>
        <p:nvCxnSpPr>
          <p:cNvPr id="106" name="Google Shape;106;p1" descr="Connector Line"/>
          <p:cNvCxnSpPr>
            <a:cxnSpLocks/>
            <a:stCxn id="97" idx="2"/>
          </p:cNvCxnSpPr>
          <p:nvPr/>
        </p:nvCxnSpPr>
        <p:spPr>
          <a:xfrm rot="5400000">
            <a:off x="5438440" y="237970"/>
            <a:ext cx="1223156" cy="3246982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" name="Google Shape;108;p1" descr="Connector Line"/>
          <p:cNvCxnSpPr/>
          <p:nvPr/>
        </p:nvCxnSpPr>
        <p:spPr>
          <a:xfrm>
            <a:off x="9548757" y="2476500"/>
            <a:ext cx="0" cy="32116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" name="Google Shape;109;p1" descr="Connector Line"/>
          <p:cNvCxnSpPr/>
          <p:nvPr/>
        </p:nvCxnSpPr>
        <p:spPr>
          <a:xfrm>
            <a:off x="8267510" y="2476500"/>
            <a:ext cx="0" cy="32116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0" name="Google Shape;110;p1" descr="Connector Line"/>
          <p:cNvCxnSpPr/>
          <p:nvPr/>
        </p:nvCxnSpPr>
        <p:spPr>
          <a:xfrm>
            <a:off x="6986263" y="2476500"/>
            <a:ext cx="0" cy="32116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1" name="Google Shape;111;p1" descr="Connector Line"/>
          <p:cNvCxnSpPr/>
          <p:nvPr/>
        </p:nvCxnSpPr>
        <p:spPr>
          <a:xfrm>
            <a:off x="5705016" y="2476500"/>
            <a:ext cx="0" cy="321166"/>
          </a:xfrm>
          <a:prstGeom prst="straightConnector1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2" name="Google Shape;112;p1" descr="Connector Line"/>
          <p:cNvCxnSpPr/>
          <p:nvPr/>
        </p:nvCxnSpPr>
        <p:spPr>
          <a:xfrm rot="10800000">
            <a:off x="6986262" y="1778000"/>
            <a:ext cx="68724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3" name="Google Shape;113;p1" descr="Connector Line"/>
          <p:cNvCxnSpPr>
            <a:cxnSpLocks/>
            <a:endCxn id="101" idx="0"/>
          </p:cNvCxnSpPr>
          <p:nvPr/>
        </p:nvCxnSpPr>
        <p:spPr>
          <a:xfrm flipH="1">
            <a:off x="5700121" y="4642281"/>
            <a:ext cx="1358" cy="26557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4" name="Google Shape;114;p1" descr="Connector Line"/>
          <p:cNvCxnSpPr>
            <a:cxnSpLocks/>
            <a:stCxn id="103" idx="2"/>
            <a:endCxn id="115" idx="0"/>
          </p:cNvCxnSpPr>
          <p:nvPr/>
        </p:nvCxnSpPr>
        <p:spPr>
          <a:xfrm>
            <a:off x="8267510" y="3773978"/>
            <a:ext cx="8313" cy="241231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5" name="Google Shape;115;p1" descr="Hierarchy Level 3 Item 2"/>
          <p:cNvSpPr/>
          <p:nvPr/>
        </p:nvSpPr>
        <p:spPr>
          <a:xfrm>
            <a:off x="7681823" y="4015209"/>
            <a:ext cx="1188000" cy="6052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STATION 1</a:t>
            </a:r>
            <a:br>
              <a:rPr lang="en-US" sz="1300" b="1" i="0" u="none" strike="noStrike" cap="none" dirty="0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endParaRPr sz="1300" b="0" i="0" u="none" strike="noStrike" cap="none" dirty="0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16" name="Google Shape;116;p1" descr="Hierarchy Sub Level"/>
          <p:cNvSpPr/>
          <p:nvPr/>
        </p:nvSpPr>
        <p:spPr>
          <a:xfrm>
            <a:off x="8365826" y="1526732"/>
            <a:ext cx="1875245" cy="425431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250" tIns="8250" rIns="8250" bIns="82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Ben Webb </a:t>
            </a:r>
            <a:br>
              <a:rPr lang="en-US" sz="13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1300" b="0" i="0" u="none" strike="noStrike" cap="none">
                <a:solidFill>
                  <a:srgbClr val="000000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Asst. Chief 8502</a:t>
            </a:r>
            <a:endParaRPr/>
          </a:p>
        </p:txBody>
      </p:sp>
      <p:cxnSp>
        <p:nvCxnSpPr>
          <p:cNvPr id="117" name="Google Shape;117;p1" descr="Connector Line"/>
          <p:cNvCxnSpPr/>
          <p:nvPr/>
        </p:nvCxnSpPr>
        <p:spPr>
          <a:xfrm rot="10800000">
            <a:off x="7673509" y="1781011"/>
            <a:ext cx="68724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8" name="Google Shape;118;p1" descr="Hierarchy Level 3 Item 2"/>
          <p:cNvSpPr/>
          <p:nvPr/>
        </p:nvSpPr>
        <p:spPr>
          <a:xfrm>
            <a:off x="5083300" y="3957548"/>
            <a:ext cx="1188000" cy="683725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2000" tIns="108000" rIns="7200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wentieth Century"/>
              <a:buNone/>
            </a:pPr>
            <a:r>
              <a:rPr lang="en-US" sz="1300" b="1" dirty="0">
                <a:latin typeface="Twentieth Century"/>
                <a:ea typeface="Twentieth Century"/>
                <a:cs typeface="Twentieth Century"/>
                <a:sym typeface="Twentieth Century"/>
              </a:rPr>
              <a:t>Junior Firefighters</a:t>
            </a:r>
            <a:endParaRPr sz="1300" b="0" i="0" u="none" strike="noStrike" cap="none" dirty="0">
              <a:solidFill>
                <a:srgbClr val="000000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cxnSp>
        <p:nvCxnSpPr>
          <p:cNvPr id="119" name="Google Shape;119;p1" descr="Connector Line"/>
          <p:cNvCxnSpPr>
            <a:cxnSpLocks/>
            <a:endCxn id="118" idx="0"/>
          </p:cNvCxnSpPr>
          <p:nvPr/>
        </p:nvCxnSpPr>
        <p:spPr>
          <a:xfrm>
            <a:off x="5677300" y="3775363"/>
            <a:ext cx="0" cy="18218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8" name="Google Shape;106;p1" descr="Connector Line">
            <a:extLst>
              <a:ext uri="{FF2B5EF4-FFF2-40B4-BE49-F238E27FC236}">
                <a16:creationId xmlns:a16="http://schemas.microsoft.com/office/drawing/2014/main" id="{15D1BE9B-6436-4F40-A832-2E921916CEE4}"/>
              </a:ext>
            </a:extLst>
          </p:cNvPr>
          <p:cNvCxnSpPr>
            <a:cxnSpLocks/>
            <a:stCxn id="105" idx="0"/>
          </p:cNvCxnSpPr>
          <p:nvPr/>
        </p:nvCxnSpPr>
        <p:spPr>
          <a:xfrm rot="16200000" flipV="1">
            <a:off x="9089144" y="1056808"/>
            <a:ext cx="317112" cy="3164604"/>
          </a:xfrm>
          <a:prstGeom prst="bentConnector2">
            <a:avLst/>
          </a:prstGeom>
          <a:noFill/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7921E68-8B07-4B1D-9E6A-F4838AA6B521}"/>
              </a:ext>
            </a:extLst>
          </p:cNvPr>
          <p:cNvCxnSpPr>
            <a:cxnSpLocks/>
            <a:stCxn id="99" idx="0"/>
          </p:cNvCxnSpPr>
          <p:nvPr/>
        </p:nvCxnSpPr>
        <p:spPr>
          <a:xfrm flipV="1">
            <a:off x="4423769" y="2479964"/>
            <a:ext cx="0" cy="317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Integral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78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Noto Sans Symbols</vt:lpstr>
      <vt:lpstr>Twentieth Century</vt:lpstr>
      <vt:lpstr>Integral</vt:lpstr>
      <vt:lpstr>MILTON FIRE &amp; RESCUE ORGANIZATIONAL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MILTON FIRE &amp; RESCUE ORGANIZATIONAL CHART</dc:title>
  <cp:lastModifiedBy>Long, Jason E (KSP)</cp:lastModifiedBy>
  <cp:revision>3</cp:revision>
  <dcterms:created xsi:type="dcterms:W3CDTF">2019-12-19T19:40:53Z</dcterms:created>
  <dcterms:modified xsi:type="dcterms:W3CDTF">2022-01-03T00:14:58Z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